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274" r:id="rId3"/>
    <p:sldId id="276" r:id="rId4"/>
    <p:sldId id="429" r:id="rId5"/>
    <p:sldId id="476" r:id="rId6"/>
    <p:sldId id="464" r:id="rId7"/>
    <p:sldId id="452" r:id="rId8"/>
    <p:sldId id="447" r:id="rId9"/>
    <p:sldId id="466" r:id="rId10"/>
    <p:sldId id="468" r:id="rId11"/>
    <p:sldId id="478" r:id="rId12"/>
    <p:sldId id="470" r:id="rId13"/>
    <p:sldId id="471" r:id="rId14"/>
    <p:sldId id="473" r:id="rId15"/>
    <p:sldId id="451" r:id="rId16"/>
    <p:sldId id="465" r:id="rId17"/>
    <p:sldId id="450" r:id="rId18"/>
    <p:sldId id="448" r:id="rId19"/>
    <p:sldId id="455" r:id="rId20"/>
    <p:sldId id="453" r:id="rId21"/>
    <p:sldId id="480" r:id="rId22"/>
    <p:sldId id="481" r:id="rId23"/>
    <p:sldId id="482" r:id="rId24"/>
    <p:sldId id="484" r:id="rId25"/>
    <p:sldId id="485" r:id="rId26"/>
    <p:sldId id="486" r:id="rId27"/>
    <p:sldId id="454" r:id="rId28"/>
    <p:sldId id="456" r:id="rId29"/>
    <p:sldId id="479" r:id="rId30"/>
    <p:sldId id="477" r:id="rId31"/>
    <p:sldId id="487" r:id="rId32"/>
    <p:sldId id="434" r:id="rId33"/>
    <p:sldId id="457" r:id="rId34"/>
    <p:sldId id="458" r:id="rId35"/>
    <p:sldId id="435" r:id="rId36"/>
    <p:sldId id="460" r:id="rId37"/>
    <p:sldId id="461" r:id="rId38"/>
    <p:sldId id="441" r:id="rId39"/>
    <p:sldId id="475" r:id="rId40"/>
    <p:sldId id="432" r:id="rId41"/>
    <p:sldId id="488" r:id="rId42"/>
    <p:sldId id="424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ECC029-CB1E-4EF5-A388-49D50F2775C2}">
          <p14:sldIdLst>
            <p14:sldId id="274"/>
            <p14:sldId id="276"/>
            <p14:sldId id="429"/>
            <p14:sldId id="476"/>
          </p14:sldIdLst>
        </p14:section>
        <p14:section name="State of Angular 1" id="{0646C3BD-B7F0-4C18-B793-ED88AF243A46}">
          <p14:sldIdLst>
            <p14:sldId id="464"/>
            <p14:sldId id="452"/>
            <p14:sldId id="447"/>
            <p14:sldId id="466"/>
            <p14:sldId id="468"/>
            <p14:sldId id="478"/>
            <p14:sldId id="470"/>
            <p14:sldId id="471"/>
            <p14:sldId id="473"/>
            <p14:sldId id="451"/>
            <p14:sldId id="465"/>
            <p14:sldId id="450"/>
            <p14:sldId id="448"/>
          </p14:sldIdLst>
        </p14:section>
        <p14:section name="Angular 2" id="{4530444A-210E-4DF0-8840-6EB0690C4123}">
          <p14:sldIdLst>
            <p14:sldId id="455"/>
            <p14:sldId id="453"/>
            <p14:sldId id="480"/>
            <p14:sldId id="481"/>
            <p14:sldId id="482"/>
            <p14:sldId id="484"/>
            <p14:sldId id="485"/>
            <p14:sldId id="486"/>
            <p14:sldId id="454"/>
            <p14:sldId id="456"/>
            <p14:sldId id="479"/>
            <p14:sldId id="477"/>
            <p14:sldId id="487"/>
            <p14:sldId id="434"/>
            <p14:sldId id="457"/>
            <p14:sldId id="458"/>
            <p14:sldId id="435"/>
            <p14:sldId id="460"/>
            <p14:sldId id="461"/>
            <p14:sldId id="441"/>
            <p14:sldId id="475"/>
            <p14:sldId id="432"/>
            <p14:sldId id="488"/>
          </p14:sldIdLst>
        </p14:section>
        <p14:section name="Questions" id="{22CEB2E5-E6BD-466F-ACBC-2D1E3DC733DD}">
          <p14:sldIdLst>
            <p14:sldId id="4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6" autoAdjust="0"/>
    <p:restoredTop sz="60862" autoAdjust="0"/>
  </p:normalViewPr>
  <p:slideViewPr>
    <p:cSldViewPr>
      <p:cViewPr varScale="1">
        <p:scale>
          <a:sx n="45" d="100"/>
          <a:sy n="45" d="100"/>
        </p:scale>
        <p:origin x="1254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20-Mar-15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looked at where we were</a:t>
            </a:r>
            <a:r>
              <a:rPr lang="en-US" baseline="0" dirty="0" smtClean="0"/>
              <a:t> and where you wanted us to be, we realized that we couldn't get there with the Angular 1 architecture</a:t>
            </a:r>
          </a:p>
          <a:p>
            <a:r>
              <a:rPr lang="en-US" baseline="0" dirty="0" smtClean="0"/>
              <a:t>at least not without making very painful breaking changes</a:t>
            </a:r>
          </a:p>
          <a:p>
            <a:r>
              <a:rPr lang="en-US" baseline="0" dirty="0" smtClean="0"/>
              <a:t>This is why we came up with Angular 2</a:t>
            </a:r>
          </a:p>
          <a:p>
            <a:r>
              <a:rPr lang="en-US" baseline="0" dirty="0" smtClean="0"/>
              <a:t>Angular 2 is now in alpha</a:t>
            </a:r>
          </a:p>
          <a:p>
            <a:r>
              <a:rPr lang="en-US" baseline="0" dirty="0" smtClean="0"/>
              <a:t>You can go see its status on angular.io</a:t>
            </a:r>
          </a:p>
          <a:p>
            <a:r>
              <a:rPr lang="en-US" baseline="0" dirty="0" smtClean="0"/>
              <a:t>It is not ready for building production applications quite yet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89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the features that I like in Angular</a:t>
            </a:r>
            <a:r>
              <a:rPr lang="en-US" baseline="0" dirty="0" smtClean="0"/>
              <a:t> 1 still there?</a:t>
            </a:r>
          </a:p>
          <a:p>
            <a:r>
              <a:rPr lang="en-US" baseline="0" dirty="0" smtClean="0"/>
              <a:t>Are the knowledge in Angular 1 maps to this new framework?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52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 smtClean="0"/>
              <a:t>The</a:t>
            </a:r>
            <a:r>
              <a:rPr lang="en-US" baseline="0" dirty="0" smtClean="0"/>
              <a:t> Angular team have chance to work, not only with people inside the team, but with many talented people outside the team. </a:t>
            </a:r>
          </a:p>
          <a:p>
            <a:pPr marL="342900" indent="-342900">
              <a:buAutoNum type="arabicPeriod"/>
            </a:pPr>
            <a:r>
              <a:rPr lang="en-US" baseline="0" dirty="0" smtClean="0"/>
              <a:t>Ability to hire some really high quality people. Angular team know your abilities by your contributions</a:t>
            </a:r>
          </a:p>
          <a:p>
            <a:pPr marL="342900" indent="-342900">
              <a:buAutoNum type="arabicPeriod"/>
            </a:pPr>
            <a:r>
              <a:rPr lang="en-US" baseline="0" dirty="0" smtClean="0"/>
              <a:t>Some of the people in Angular Team are hired from contributors.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Понеже </a:t>
            </a:r>
            <a:r>
              <a:rPr lang="en-US" dirty="0" smtClean="0"/>
              <a:t>Angular</a:t>
            </a:r>
            <a:r>
              <a:rPr lang="en-US" baseline="0" dirty="0" smtClean="0"/>
              <a:t> team</a:t>
            </a:r>
            <a:r>
              <a:rPr lang="bg-BG" baseline="0" dirty="0" smtClean="0"/>
              <a:t> са пичове и освен, че искат да подобрят </a:t>
            </a:r>
            <a:r>
              <a:rPr lang="en-US" baseline="0" dirty="0" smtClean="0"/>
              <a:t>Angular</a:t>
            </a:r>
            <a:r>
              <a:rPr lang="bg-BG" baseline="0" dirty="0" smtClean="0"/>
              <a:t>, като го пренапишат, за тях е много важно мнението на хората и какво им харесва на тях. Също така на коя платформа разработват своите приложения.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41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are going to split our development between Angular</a:t>
            </a:r>
            <a:r>
              <a:rPr lang="en-US" baseline="0" dirty="0" smtClean="0"/>
              <a:t> 1 and Angular 2</a:t>
            </a:r>
          </a:p>
          <a:p>
            <a:r>
              <a:rPr lang="en-US" baseline="0" dirty="0" smtClean="0"/>
              <a:t>Based on where you are spending your time</a:t>
            </a:r>
          </a:p>
          <a:p>
            <a:r>
              <a:rPr lang="en-US" baseline="0" dirty="0" smtClean="0"/>
              <a:t>There're going to use the traffic between Angular 1 and Angular 2 sites to gauge interest in the community as to where you are spending your time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6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ng-messages</a:t>
            </a:r>
          </a:p>
          <a:p>
            <a:r>
              <a:rPr lang="en-US" dirty="0" smtClean="0"/>
              <a:t>ng-cookies</a:t>
            </a:r>
          </a:p>
          <a:p>
            <a:r>
              <a:rPr lang="en-US" baseline="0" dirty="0" smtClean="0"/>
              <a:t>   ability to set path and domain</a:t>
            </a:r>
          </a:p>
          <a:p>
            <a:r>
              <a:rPr lang="en-US" baseline="0" dirty="0" smtClean="0"/>
              <a:t>   clean up cookie update process </a:t>
            </a:r>
          </a:p>
          <a:p>
            <a:r>
              <a:rPr lang="en-US" dirty="0" err="1" smtClean="0"/>
              <a:t>CommonJS</a:t>
            </a:r>
            <a:r>
              <a:rPr lang="en-US" dirty="0" smtClean="0"/>
              <a:t> – friendly builds</a:t>
            </a:r>
          </a:p>
          <a:p>
            <a:r>
              <a:rPr lang="en-US" dirty="0" smtClean="0"/>
              <a:t>injector – print caller name in "unknown provider" errors</a:t>
            </a:r>
          </a:p>
          <a:p>
            <a:r>
              <a:rPr lang="en-US" dirty="0" smtClean="0"/>
              <a:t>ng-</a:t>
            </a:r>
            <a:r>
              <a:rPr lang="en-US" dirty="0" err="1" smtClean="0"/>
              <a:t>jq</a:t>
            </a:r>
            <a:r>
              <a:rPr lang="en-US" dirty="0" smtClean="0"/>
              <a:t> – make it possible to force </a:t>
            </a:r>
            <a:r>
              <a:rPr lang="en-US" dirty="0" err="1" smtClean="0"/>
              <a:t>jqLite</a:t>
            </a:r>
            <a:r>
              <a:rPr lang="en-US" dirty="0" smtClean="0"/>
              <a:t> or a specific jQuery version</a:t>
            </a:r>
          </a:p>
          <a:p>
            <a:r>
              <a:rPr lang="en-US" dirty="0" err="1" smtClean="0"/>
              <a:t>ngOptions</a:t>
            </a:r>
            <a:r>
              <a:rPr lang="en-US" dirty="0" smtClean="0"/>
              <a:t> – add support for disabling an option</a:t>
            </a:r>
          </a:p>
          <a:p>
            <a:r>
              <a:rPr lang="en-US" dirty="0" err="1" smtClean="0"/>
              <a:t>limitTo</a:t>
            </a:r>
            <a:r>
              <a:rPr lang="en-US" dirty="0" smtClean="0"/>
              <a:t> – add a beginning index argument</a:t>
            </a:r>
          </a:p>
          <a:p>
            <a:r>
              <a:rPr lang="en-US" dirty="0" err="1" smtClean="0"/>
              <a:t>ngModel</a:t>
            </a:r>
            <a:r>
              <a:rPr lang="en-US" dirty="0" smtClean="0"/>
              <a:t> – add $</a:t>
            </a:r>
            <a:r>
              <a:rPr lang="en-US" dirty="0" err="1" smtClean="0"/>
              <a:t>setDirty</a:t>
            </a:r>
            <a:r>
              <a:rPr lang="en-US" dirty="0" smtClean="0"/>
              <a:t> method</a:t>
            </a:r>
          </a:p>
          <a:p>
            <a:r>
              <a:rPr lang="en-US" dirty="0" err="1" smtClean="0"/>
              <a:t>routeProvider</a:t>
            </a:r>
            <a:r>
              <a:rPr lang="en-US" dirty="0" smtClean="0"/>
              <a:t> – allow case-insensitive route matching</a:t>
            </a:r>
          </a:p>
          <a:p>
            <a:r>
              <a:rPr lang="en-US" dirty="0" smtClean="0"/>
              <a:t>several </a:t>
            </a:r>
            <a:r>
              <a:rPr lang="en-US" dirty="0" err="1" smtClean="0"/>
              <a:t>ngAria</a:t>
            </a:r>
            <a:r>
              <a:rPr lang="en-US" dirty="0" smtClean="0"/>
              <a:t> improvements</a:t>
            </a:r>
          </a:p>
          <a:p>
            <a:r>
              <a:rPr lang="en-US" dirty="0" smtClean="0"/>
              <a:t>several $http improvements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8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00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4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Router - Some of the big work</a:t>
            </a:r>
            <a:r>
              <a:rPr lang="en-US" baseline="0" dirty="0" smtClean="0"/>
              <a:t> we're doing feature-wise for Angular 1 is work that we're going to share with Angular 2, starting with the ROUTER We build this new router for Angular 2 and then back ported in to Angular 1. It focuses on mobile use cases and complex situations in big apps</a:t>
            </a:r>
            <a:endParaRPr lang="en-US" dirty="0" smtClean="0"/>
          </a:p>
          <a:p>
            <a:r>
              <a:rPr lang="en-US" dirty="0" smtClean="0"/>
              <a:t>2. Better i18n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3. Material Design - for Angular 1 then for Angular 2. Layout system based</a:t>
            </a:r>
            <a:r>
              <a:rPr lang="en-US" baseline="0" dirty="0" smtClean="0"/>
              <a:t> on flexbox</a:t>
            </a:r>
            <a:endParaRPr lang="en-US" dirty="0" smtClean="0"/>
          </a:p>
          <a:p>
            <a:r>
              <a:rPr lang="en-US" dirty="0" smtClean="0"/>
              <a:t>4. Migration plan - They are planning to provide migration guide. John</a:t>
            </a:r>
            <a:r>
              <a:rPr lang="en-US" baseline="0" dirty="0" smtClean="0"/>
              <a:t> Papa will help them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963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Angular 1 until the vast</a:t>
            </a:r>
            <a:r>
              <a:rPr lang="en-US" baseline="0" dirty="0" smtClean="0"/>
              <a:t> majority of you might migrate to Angular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3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20-Mar-15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20-Mar-15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vgeorgiev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1P_Vh4gSQY" TargetMode="External"/><Relationship Id="rId2" Type="http://schemas.openxmlformats.org/officeDocument/2006/relationships/hyperlink" Target="http://www.ng-conf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hyperlink" Target="http://victorsavkin.com/" TargetMode="External"/><Relationship Id="rId4" Type="http://schemas.openxmlformats.org/officeDocument/2006/relationships/hyperlink" Target="https://github.com/davideast/ng2d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122428"/>
            <a:ext cx="6391741" cy="1087372"/>
          </a:xfrm>
        </p:spPr>
        <p:txBody>
          <a:bodyPr>
            <a:normAutofit/>
          </a:bodyPr>
          <a:lstStyle/>
          <a:p>
            <a:r>
              <a:rPr lang="en-US" sz="7000" dirty="0" smtClean="0"/>
              <a:t>Angular 2</a:t>
            </a:r>
            <a:endParaRPr lang="en-US" sz="7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2285999"/>
            <a:ext cx="7306141" cy="1280903"/>
          </a:xfrm>
        </p:spPr>
        <p:txBody>
          <a:bodyPr>
            <a:normAutofit/>
          </a:bodyPr>
          <a:lstStyle/>
          <a:p>
            <a:r>
              <a:rPr lang="en-US" sz="5000" dirty="0" smtClean="0"/>
              <a:t>Better or worse?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Vladimir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24097"/>
            <a:ext cx="3886200" cy="815984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 &amp; </a:t>
            </a:r>
          </a:p>
          <a:p>
            <a:r>
              <a:rPr lang="en-US" dirty="0" smtClean="0"/>
              <a:t>Software Developer @ SoftUni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67400"/>
            <a:ext cx="3187613" cy="331235"/>
          </a:xfrm>
        </p:spPr>
        <p:txBody>
          <a:bodyPr/>
          <a:lstStyle/>
          <a:p>
            <a:r>
              <a:rPr lang="en-US" dirty="0" smtClean="0"/>
              <a:t>http://VGeorgiev.org/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760412" y="6167561"/>
            <a:ext cx="3187613" cy="363552"/>
          </a:xfrm>
        </p:spPr>
        <p:txBody>
          <a:bodyPr/>
          <a:lstStyle/>
          <a:p>
            <a:r>
              <a:rPr lang="en-US" dirty="0" smtClean="0"/>
              <a:t>@VGeorgiew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09" y="3302397"/>
            <a:ext cx="3174603" cy="31746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584541"/>
            <a:ext cx="2267815" cy="21631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24" y="3011115"/>
            <a:ext cx="3144370" cy="31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to require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ngNewRouter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New Router</a:t>
            </a:r>
            <a:endParaRPr lang="en-US" sz="5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5" y="2057400"/>
            <a:ext cx="10622738" cy="2663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6" y="5098877"/>
            <a:ext cx="7165976" cy="989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7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1812" y="2873733"/>
            <a:ext cx="11025928" cy="820600"/>
          </a:xfrm>
        </p:spPr>
        <p:txBody>
          <a:bodyPr/>
          <a:lstStyle/>
          <a:p>
            <a:r>
              <a:rPr lang="en-US" dirty="0" smtClean="0"/>
              <a:t>Angular 1.4 – Performance 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3731344"/>
            <a:ext cx="8938472" cy="688256"/>
          </a:xfrm>
        </p:spPr>
        <p:txBody>
          <a:bodyPr/>
          <a:lstStyle/>
          <a:p>
            <a:r>
              <a:rPr lang="en-US" dirty="0" smtClean="0"/>
              <a:t>~30% faster digest times vs 1.3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4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2633267"/>
            <a:ext cx="8938472" cy="820600"/>
          </a:xfrm>
        </p:spPr>
        <p:txBody>
          <a:bodyPr/>
          <a:lstStyle/>
          <a:p>
            <a:r>
              <a:rPr lang="en-US" dirty="0" smtClean="0"/>
              <a:t>Upgrade to 1.4 is very easy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3435235"/>
            <a:ext cx="8938472" cy="1365365"/>
          </a:xfrm>
        </p:spPr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has </a:t>
            </a:r>
            <a:r>
              <a:rPr lang="en-US" dirty="0" smtClean="0"/>
              <a:t>very few </a:t>
            </a:r>
            <a:r>
              <a:rPr lang="en-US" dirty="0" smtClean="0"/>
              <a:t>breaking </a:t>
            </a:r>
            <a:r>
              <a:rPr lang="en-US" dirty="0" smtClean="0"/>
              <a:t>changes </a:t>
            </a:r>
            <a:br>
              <a:rPr lang="en-US" dirty="0" smtClean="0"/>
            </a:br>
            <a:r>
              <a:rPr lang="en-US" dirty="0" smtClean="0"/>
              <a:t>(well document)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Work will start after 1.4 is out</a:t>
            </a:r>
          </a:p>
          <a:p>
            <a:r>
              <a:rPr lang="en-US" sz="4000" dirty="0" smtClean="0"/>
              <a:t>Planning will happen in public</a:t>
            </a:r>
          </a:p>
          <a:p>
            <a:r>
              <a:rPr lang="en-US" sz="4000" dirty="0" smtClean="0"/>
              <a:t>Community involvement is the key</a:t>
            </a:r>
          </a:p>
          <a:p>
            <a:pPr lvl="1"/>
            <a:r>
              <a:rPr lang="en-US" sz="3600" dirty="0" smtClean="0"/>
              <a:t>Comment / vote on issues you want to see fix</a:t>
            </a:r>
          </a:p>
          <a:p>
            <a:pPr lvl="1"/>
            <a:r>
              <a:rPr lang="en-US" sz="3600" dirty="0" smtClean="0"/>
              <a:t>Send pull requests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Angular 1.5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8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51" y="2863897"/>
            <a:ext cx="5715002" cy="38290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1295400"/>
            <a:ext cx="12188825" cy="1568497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Angular Team is working on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new </a:t>
            </a:r>
            <a:r>
              <a:rPr lang="en-US" dirty="0" smtClean="0"/>
              <a:t>features for Angular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2900473"/>
            <a:ext cx="720121" cy="763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9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4000" dirty="0" smtClean="0"/>
              <a:t>New Router</a:t>
            </a:r>
          </a:p>
          <a:p>
            <a:r>
              <a:rPr lang="en-US" sz="4000" dirty="0" smtClean="0"/>
              <a:t>Internationalization</a:t>
            </a:r>
          </a:p>
          <a:p>
            <a:r>
              <a:rPr lang="en-US" sz="4000" dirty="0" smtClean="0"/>
              <a:t>Material Design</a:t>
            </a:r>
          </a:p>
          <a:p>
            <a:r>
              <a:rPr lang="en-US" sz="4000" dirty="0" smtClean="0"/>
              <a:t>Migration plan to Angular 2</a:t>
            </a:r>
          </a:p>
          <a:p>
            <a:r>
              <a:rPr lang="en-US" sz="4000" dirty="0" smtClean="0"/>
              <a:t>Support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/>
              <a:t>Angular 1 New Features</a:t>
            </a:r>
            <a:endParaRPr lang="en-US"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2872703"/>
            <a:ext cx="3875200" cy="3310528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204528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981200"/>
            <a:ext cx="8938472" cy="2316394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/>
              <a:t>new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</a:t>
            </a:r>
            <a:r>
              <a:rPr lang="en-US" dirty="0" smtClean="0"/>
              <a:t>ES6 </a:t>
            </a:r>
            <a:r>
              <a:rPr lang="en-US" dirty="0" smtClean="0"/>
              <a:t>modules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</a:t>
            </a:r>
            <a:r>
              <a:rPr lang="en-US" dirty="0" smtClean="0"/>
              <a:t>ES6 </a:t>
            </a:r>
            <a:r>
              <a:rPr lang="en-US" dirty="0" smtClean="0"/>
              <a:t>in general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4419600"/>
            <a:ext cx="8938472" cy="719034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 smtClean="0"/>
              <a:t>will make the migration easier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4" y="2837000"/>
            <a:ext cx="11178328" cy="820600"/>
          </a:xfrm>
        </p:spPr>
        <p:txBody>
          <a:bodyPr/>
          <a:lstStyle/>
          <a:p>
            <a:r>
              <a:rPr lang="en-US" dirty="0" smtClean="0"/>
              <a:t>Release Angular 1 </a:t>
            </a:r>
            <a:r>
              <a:rPr lang="en-US" dirty="0" smtClean="0"/>
              <a:t>until you are using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Performance</a:t>
            </a:r>
          </a:p>
          <a:p>
            <a:r>
              <a:rPr lang="en-US" sz="4000" dirty="0" smtClean="0"/>
              <a:t>The Changing Web</a:t>
            </a:r>
          </a:p>
          <a:p>
            <a:r>
              <a:rPr lang="en-US" sz="4000" dirty="0" smtClean="0"/>
              <a:t>Mobile</a:t>
            </a:r>
          </a:p>
          <a:p>
            <a:r>
              <a:rPr lang="en-US" sz="4000" dirty="0" smtClean="0"/>
              <a:t>Ease of Use</a:t>
            </a: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Angular 2.0?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2383797"/>
            <a:ext cx="4648202" cy="31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Simpler</a:t>
            </a:r>
          </a:p>
          <a:p>
            <a:r>
              <a:rPr lang="en-US" sz="4000" dirty="0" smtClean="0"/>
              <a:t>Flexible</a:t>
            </a:r>
          </a:p>
          <a:p>
            <a:r>
              <a:rPr lang="en-US" sz="4000" dirty="0" smtClean="0"/>
              <a:t>Productive developers</a:t>
            </a:r>
          </a:p>
          <a:p>
            <a:r>
              <a:rPr lang="en-US" sz="4000" dirty="0" smtClean="0"/>
              <a:t>Fast</a:t>
            </a:r>
          </a:p>
          <a:p>
            <a:r>
              <a:rPr lang="en-US" sz="4000" dirty="0" smtClean="0"/>
              <a:t>Consistent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Angular 2 Themes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2472538"/>
            <a:ext cx="4610100" cy="34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Table of Contents</a:t>
            </a:r>
            <a:endParaRPr lang="bg-BG" sz="5400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4000" dirty="0" smtClean="0"/>
              <a:t>Who am I? 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4000" dirty="0" smtClean="0"/>
              <a:t>Where Angular 1 is going?</a:t>
            </a:r>
          </a:p>
          <a:p>
            <a:pPr marL="761946" lvl="1" indent="-457200">
              <a:lnSpc>
                <a:spcPts val="4000"/>
              </a:lnSpc>
            </a:pPr>
            <a:r>
              <a:rPr lang="en-US" sz="3600" dirty="0" smtClean="0"/>
              <a:t>v1.3</a:t>
            </a:r>
          </a:p>
          <a:p>
            <a:pPr marL="761946" lvl="1" indent="-457200">
              <a:lnSpc>
                <a:spcPts val="4000"/>
              </a:lnSpc>
            </a:pPr>
            <a:r>
              <a:rPr lang="en-US" sz="3600" dirty="0" smtClean="0"/>
              <a:t>v1.4</a:t>
            </a:r>
          </a:p>
          <a:p>
            <a:pPr marL="761946" lvl="1" indent="-457200">
              <a:lnSpc>
                <a:spcPts val="4000"/>
              </a:lnSpc>
            </a:pPr>
            <a:r>
              <a:rPr lang="en-US" sz="3600" dirty="0" smtClean="0"/>
              <a:t>v1.5</a:t>
            </a:r>
            <a:endParaRPr lang="bg-BG" sz="3600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4000" dirty="0" smtClean="0"/>
              <a:t>Angular 2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4000" dirty="0" smtClean="0"/>
              <a:t>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27355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38" y="1600200"/>
            <a:ext cx="4045974" cy="41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1</a:t>
            </a:r>
          </a:p>
          <a:p>
            <a:endParaRPr lang="en-US" dirty="0"/>
          </a:p>
          <a:p>
            <a:r>
              <a:rPr lang="en-US" dirty="0" smtClean="0"/>
              <a:t>Angular 2</a:t>
            </a:r>
          </a:p>
          <a:p>
            <a:endParaRPr lang="en-US" dirty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Problems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disabled</a:t>
            </a:r>
            <a:r>
              <a:rPr lang="en-US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Angular 2 – Data Binding</a:t>
            </a:r>
            <a:endParaRPr lang="en-US" sz="5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86199" y="1892533"/>
            <a:ext cx="881325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&lt;component title="{{expression}}"&gt;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12043" y="3249534"/>
            <a:ext cx="881325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&lt;component [title]="expression"&gt;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1641" y="5360313"/>
            <a:ext cx="5150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&lt;component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disabled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="{{exp}}"&gt;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1641" y="6046152"/>
            <a:ext cx="5150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&lt;component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ng-disabled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="exp"&gt;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15926" y="5360308"/>
            <a:ext cx="5150486" cy="4308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&lt;component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="{{exp}}"&gt;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15926" y="6040619"/>
            <a:ext cx="5150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&lt;component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ng-src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="{{exp}}"&gt;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121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Expression</a:t>
            </a:r>
          </a:p>
          <a:p>
            <a:pPr lvl="1"/>
            <a:r>
              <a:rPr lang="en-US" dirty="0" smtClean="0"/>
              <a:t>Driven by change detection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Statement</a:t>
            </a:r>
          </a:p>
          <a:p>
            <a:pPr lvl="1"/>
            <a:r>
              <a:rPr lang="en-US" dirty="0" smtClean="0"/>
              <a:t>Driven by event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Angular 2 – Event Binding</a:t>
            </a:r>
            <a:endParaRPr lang="en-US" sz="5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2528792"/>
            <a:ext cx="102139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&lt;component [prop]="user.name(current)"&gt;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5836" y="4625134"/>
            <a:ext cx="102139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&lt;component (event)="user.name(current)"&gt;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9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Angular - Reference</a:t>
            </a:r>
            <a:endParaRPr lang="en-US" sz="5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3048000"/>
            <a:ext cx="102139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(click)="input.focus()"&gt;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5836" y="4298641"/>
            <a:ext cx="102139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#input type="text" /&gt;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spot all the errors in here?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Angular 1 - Typos</a:t>
            </a:r>
            <a:endParaRPr lang="en-US" sz="54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5836" y="3276600"/>
            <a:ext cx="10213976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tytle="{{usor.name}}"&gt;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&lt;button ngClick="ctl.click()"&gt;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{{usor.name}}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83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Angular 1 - Typos</a:t>
            </a:r>
            <a:endParaRPr lang="en-US" sz="54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5836" y="3238143"/>
            <a:ext cx="10213976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t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tle="{{us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r.name}}"&gt;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&lt;button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ngClick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="ctl.click()"&gt;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{{us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r.name}}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6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612" y="3262497"/>
            <a:ext cx="11178328" cy="820600"/>
          </a:xfrm>
        </p:spPr>
        <p:txBody>
          <a:bodyPr/>
          <a:lstStyle/>
          <a:p>
            <a:r>
              <a:rPr lang="en-US" dirty="0" smtClean="0"/>
              <a:t>Angular 2 immediately Typo Errors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 smtClean="0"/>
              <a:t>Still in Angular 2</a:t>
            </a:r>
          </a:p>
          <a:p>
            <a:pPr lvl="1"/>
            <a:r>
              <a:rPr lang="en-US" dirty="0" smtClean="0"/>
              <a:t>Dependency injection</a:t>
            </a:r>
          </a:p>
          <a:p>
            <a:pPr lvl="1"/>
            <a:r>
              <a:rPr lang="en-US" dirty="0" smtClean="0"/>
              <a:t>Data binding</a:t>
            </a:r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Router</a:t>
            </a:r>
          </a:p>
          <a:p>
            <a:pPr lvl="1"/>
            <a:r>
              <a:rPr lang="en-US" dirty="0" smtClean="0"/>
              <a:t>Filters</a:t>
            </a:r>
          </a:p>
          <a:p>
            <a:pPr lvl="1"/>
            <a:r>
              <a:rPr lang="en-US" dirty="0" smtClean="0"/>
              <a:t>Animation</a:t>
            </a:r>
          </a:p>
          <a:p>
            <a:pPr lvl="1"/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Angular 1 </a:t>
            </a:r>
            <a:r>
              <a:rPr lang="en-US" sz="5400" dirty="0"/>
              <a:t>?= </a:t>
            </a:r>
            <a:r>
              <a:rPr lang="en-US" sz="5400" dirty="0" smtClean="0"/>
              <a:t>Angular </a:t>
            </a:r>
            <a:r>
              <a:rPr lang="en-US" sz="5400" dirty="0" smtClean="0"/>
              <a:t>2</a:t>
            </a:r>
            <a:endParaRPr lang="en-US" sz="5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76824" y="1151120"/>
            <a:ext cx="5903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Still in Angular 2</a:t>
            </a:r>
          </a:p>
          <a:p>
            <a:pPr lvl="1"/>
            <a:r>
              <a:rPr lang="en-US" dirty="0" smtClean="0"/>
              <a:t>i18n</a:t>
            </a:r>
          </a:p>
          <a:p>
            <a:pPr lvl="1"/>
            <a:r>
              <a:rPr lang="en-US" dirty="0" smtClean="0"/>
              <a:t>Forms</a:t>
            </a:r>
          </a:p>
          <a:p>
            <a:pPr lvl="1"/>
            <a:r>
              <a:rPr lang="en-US" dirty="0" smtClean="0"/>
              <a:t>Expressions</a:t>
            </a:r>
          </a:p>
          <a:p>
            <a:pPr lvl="1"/>
            <a:r>
              <a:rPr lang="en-US" dirty="0" smtClean="0"/>
              <a:t>Material Design</a:t>
            </a:r>
          </a:p>
          <a:p>
            <a:pPr lvl="1"/>
            <a:r>
              <a:rPr lang="en-US" dirty="0" smtClean="0"/>
              <a:t>Protractor</a:t>
            </a:r>
          </a:p>
          <a:p>
            <a:pPr lvl="1"/>
            <a:r>
              <a:rPr lang="en-US" dirty="0" smtClean="0"/>
              <a:t>Karma</a:t>
            </a:r>
          </a:p>
          <a:p>
            <a:pPr lvl="1"/>
            <a:r>
              <a:rPr lang="en-US" dirty="0" smtClean="0"/>
              <a:t>Mocks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Web Components</a:t>
            </a:r>
          </a:p>
          <a:p>
            <a:r>
              <a:rPr lang="en-US" sz="4000" dirty="0" smtClean="0"/>
              <a:t>New template syntax</a:t>
            </a:r>
          </a:p>
          <a:p>
            <a:r>
              <a:rPr lang="en-US" sz="4000" dirty="0"/>
              <a:t>New languages</a:t>
            </a:r>
          </a:p>
          <a:p>
            <a:r>
              <a:rPr lang="en-US" sz="4000" dirty="0" smtClean="0"/>
              <a:t>Ultra-fast </a:t>
            </a:r>
            <a:r>
              <a:rPr lang="en-US" sz="4000" dirty="0" smtClean="0"/>
              <a:t>change </a:t>
            </a:r>
            <a:r>
              <a:rPr lang="en-US" sz="4000" dirty="0" smtClean="0"/>
              <a:t>detection</a:t>
            </a:r>
          </a:p>
          <a:p>
            <a:r>
              <a:rPr lang="en-US" sz="4000" dirty="0" smtClean="0"/>
              <a:t>and more…</a:t>
            </a: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New in Angular 2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Angular 1</a:t>
            </a:r>
          </a:p>
          <a:p>
            <a:pPr lvl="1"/>
            <a:r>
              <a:rPr lang="en-US" sz="3600" dirty="0" smtClean="0"/>
              <a:t>Service</a:t>
            </a:r>
          </a:p>
          <a:p>
            <a:pPr lvl="1">
              <a:spcBef>
                <a:spcPts val="0"/>
              </a:spcBef>
            </a:pPr>
            <a:r>
              <a:rPr lang="en-US" sz="3600" dirty="0" smtClean="0"/>
              <a:t>Directive</a:t>
            </a:r>
          </a:p>
          <a:p>
            <a:pPr lvl="1"/>
            <a:r>
              <a:rPr lang="en-US" sz="3600" dirty="0" smtClean="0"/>
              <a:t>Controller</a:t>
            </a:r>
          </a:p>
          <a:p>
            <a:pPr>
              <a:spcBef>
                <a:spcPts val="0"/>
              </a:spcBef>
            </a:pPr>
            <a:r>
              <a:rPr lang="en-US" sz="4000" dirty="0" smtClean="0"/>
              <a:t>Angular 2</a:t>
            </a:r>
          </a:p>
          <a:p>
            <a:pPr lvl="1">
              <a:spcBef>
                <a:spcPts val="0"/>
              </a:spcBef>
            </a:pPr>
            <a:r>
              <a:rPr lang="en-US" sz="3600" dirty="0" smtClean="0"/>
              <a:t>Component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867997" cy="1110780"/>
          </a:xfrm>
        </p:spPr>
        <p:txBody>
          <a:bodyPr>
            <a:noAutofit/>
          </a:bodyPr>
          <a:lstStyle/>
          <a:p>
            <a:r>
              <a:rPr lang="en-US" sz="5400" dirty="0" smtClean="0"/>
              <a:t>Differences between components</a:t>
            </a:r>
            <a:endParaRPr lang="en-US" sz="5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70212" y="1981201"/>
            <a:ext cx="881325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app.factory('SoftUniStore', function () { …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70212" y="2708981"/>
            <a:ext cx="881325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app.directive('autocomplete', function () { …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70212" y="3436761"/>
            <a:ext cx="881325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app.controller('softUniController', function () { …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85836" y="5417006"/>
            <a:ext cx="10213976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@Component({ selector: 'my-app'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@Template({ url: 'templates/softuni'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class SoftUniComponent { … 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97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Directives</a:t>
            </a:r>
            <a:endParaRPr lang="en-US" sz="5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1066800"/>
            <a:ext cx="1021397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&lt;input name="title" autocomplete="movie-title"&gt;</a:t>
            </a:r>
            <a:endParaRPr lang="bg-BG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5836" y="1676400"/>
            <a:ext cx="1021397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module.directive('autocomplete', ["autocompleter", function(autocompleter) {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    return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        restrict: 'A',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        link: function (scope, element, attrs)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        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    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}]);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72056" y="4572000"/>
            <a:ext cx="102139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@Decorator({ selector: '[autocomplete]' })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class Autocomplete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    constructor(autocompleter:Autocompleter, el:NgElement, attrs:NgAttributes){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    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noProof="1" smtClean="0"/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789208" y="2275827"/>
            <a:ext cx="1855575" cy="585733"/>
          </a:xfrm>
          <a:prstGeom prst="wedgeRoundRectCallout">
            <a:avLst>
              <a:gd name="adj1" fmla="val -46296"/>
              <a:gd name="adj2" fmla="val 985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Angular 1</a:t>
            </a:r>
            <a:endParaRPr lang="en-US" sz="3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789208" y="4419600"/>
            <a:ext cx="1855575" cy="585733"/>
          </a:xfrm>
          <a:prstGeom prst="wedgeRoundRectCallout">
            <a:avLst>
              <a:gd name="adj1" fmla="val -46296"/>
              <a:gd name="adj2" fmla="val 985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Angular 2</a:t>
            </a:r>
            <a:endParaRPr lang="en-US" sz="3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03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 smtClean="0"/>
              <a:t>Engineer and 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</a:t>
            </a:r>
            <a:r>
              <a:rPr lang="en-US" dirty="0" smtClean="0"/>
              <a:t>the Telerik </a:t>
            </a:r>
            <a:r>
              <a:rPr lang="en-US" dirty="0"/>
              <a:t>Software Academy </a:t>
            </a:r>
            <a:r>
              <a:rPr lang="en-US" dirty="0" smtClean="0"/>
              <a:t>(2013)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Technical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and Software Engineering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Web site &amp; blog: </a:t>
            </a:r>
            <a:r>
              <a:rPr lang="en-US" dirty="0" smtClean="0">
                <a:hlinkClick r:id="rId2"/>
              </a:rPr>
              <a:t>www.VGeorgiev.org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Twitter: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@VGeorgiew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914866"/>
            <a:ext cx="2500200" cy="336411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7668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Microsyntax</a:t>
            </a:r>
            <a:r>
              <a:rPr lang="en-US" dirty="0" smtClean="0"/>
              <a:t> Templates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1412" y="1600200"/>
            <a:ext cx="102139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&lt;li template="foreach #item in items"&gt;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{{item}}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&lt;/li&gt;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&lt;/ul&gt;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5140" y="4114800"/>
            <a:ext cx="102139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&lt;li *foreach="#item in items"&gt;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{{item}}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&lt;/li&gt;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&lt;/ul&gt;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80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AtScript is a JavaScript base </a:t>
            </a:r>
            <a:r>
              <a:rPr lang="en-US" dirty="0" smtClean="0"/>
              <a:t>language </a:t>
            </a:r>
            <a:r>
              <a:rPr lang="en-US" dirty="0" smtClean="0"/>
              <a:t>extending TypeScript</a:t>
            </a:r>
          </a:p>
          <a:p>
            <a:r>
              <a:rPr lang="en-US" dirty="0"/>
              <a:t>It states that plain JavaScript </a:t>
            </a:r>
            <a:r>
              <a:rPr lang="en-US" dirty="0" smtClean="0"/>
              <a:t>code is a valid AtScript code</a:t>
            </a:r>
          </a:p>
          <a:p>
            <a:r>
              <a:rPr lang="en-US" dirty="0" smtClean="0"/>
              <a:t>Builds on ECMAScript 6 with types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xtends it by annotations and type introspection</a:t>
            </a:r>
          </a:p>
          <a:p>
            <a:r>
              <a:rPr lang="en-US" dirty="0" smtClean="0"/>
              <a:t>Superset of ES6</a:t>
            </a:r>
          </a:p>
          <a:p>
            <a:r>
              <a:rPr lang="en-US" dirty="0" smtClean="0"/>
              <a:t>Uses TypeScript Syntax</a:t>
            </a:r>
          </a:p>
          <a:p>
            <a:r>
              <a:rPr lang="en-US" dirty="0" smtClean="0"/>
              <a:t>Optional Runtime Type </a:t>
            </a:r>
            <a:r>
              <a:rPr lang="en-US" dirty="0" smtClean="0"/>
              <a:t>Verification</a:t>
            </a:r>
            <a:endParaRPr lang="en-US" dirty="0" smtClean="0"/>
          </a:p>
          <a:p>
            <a:r>
              <a:rPr lang="en-US" dirty="0" smtClean="0"/>
              <a:t>Type and Metadata Annotations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AtScript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7967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AtScript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73" y="1303726"/>
            <a:ext cx="5687902" cy="5265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3048000"/>
            <a:ext cx="8938472" cy="820600"/>
          </a:xfrm>
        </p:spPr>
        <p:txBody>
          <a:bodyPr/>
          <a:lstStyle/>
          <a:p>
            <a:r>
              <a:rPr lang="en-US" dirty="0" smtClean="0"/>
              <a:t>AtScript is TypeScript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Traceur is a transpiler (compiler) that takes features of future standards</a:t>
            </a:r>
          </a:p>
          <a:p>
            <a:r>
              <a:rPr lang="en-US" dirty="0" smtClean="0"/>
              <a:t>Traceur </a:t>
            </a:r>
            <a:r>
              <a:rPr lang="en-US" dirty="0"/>
              <a:t>t</a:t>
            </a:r>
            <a:r>
              <a:rPr lang="en-US" dirty="0" smtClean="0"/>
              <a:t>ranspiles them into today JavaScript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218000"/>
            <a:ext cx="8938472" cy="820600"/>
          </a:xfrm>
        </p:spPr>
        <p:txBody>
          <a:bodyPr/>
          <a:lstStyle/>
          <a:p>
            <a:r>
              <a:rPr lang="en-US" dirty="0" smtClean="0"/>
              <a:t>Angular 2 </a:t>
            </a:r>
            <a:r>
              <a:rPr lang="en-US" dirty="0" smtClean="0"/>
              <a:t>Loves Standards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3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2362200"/>
            <a:ext cx="8938472" cy="820600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Angular </a:t>
            </a:r>
            <a:r>
              <a:rPr lang="en-US" dirty="0" smtClean="0"/>
              <a:t>2 </a:t>
            </a:r>
            <a:r>
              <a:rPr lang="en-US" dirty="0" smtClean="0"/>
              <a:t>ships?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1446212" y="3164168"/>
            <a:ext cx="8938472" cy="688256"/>
          </a:xfrm>
        </p:spPr>
        <p:txBody>
          <a:bodyPr/>
          <a:lstStyle/>
          <a:p>
            <a:r>
              <a:rPr lang="en-US" dirty="0" smtClean="0"/>
              <a:t>First </a:t>
            </a:r>
            <a:r>
              <a:rPr lang="en-US" dirty="0" smtClean="0"/>
              <a:t>migration – May</a:t>
            </a:r>
          </a:p>
          <a:p>
            <a:r>
              <a:rPr lang="en-US" dirty="0" smtClean="0"/>
              <a:t>Angular 2 – Far in the future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5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46212" y="1524000"/>
            <a:ext cx="8938472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Open Source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446212" y="2325968"/>
            <a:ext cx="8938472" cy="688256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Community Involvement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21" y="3308344"/>
            <a:ext cx="5464053" cy="31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2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a feature</a:t>
            </a:r>
          </a:p>
          <a:p>
            <a:pPr lvl="1"/>
            <a:r>
              <a:rPr lang="en-US" dirty="0" smtClean="0"/>
              <a:t>Contact us</a:t>
            </a:r>
          </a:p>
          <a:p>
            <a:pPr lvl="1"/>
            <a:r>
              <a:rPr lang="en-US" dirty="0" smtClean="0"/>
              <a:t>Minimal set of changes per PR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Follow conventions</a:t>
            </a:r>
          </a:p>
          <a:p>
            <a:r>
              <a:rPr lang="en-US" dirty="0" smtClean="0"/>
              <a:t>Work on issues</a:t>
            </a:r>
          </a:p>
          <a:p>
            <a:pPr lvl="1"/>
            <a:r>
              <a:rPr lang="en-US" dirty="0" smtClean="0"/>
              <a:t>Write a Plunker or a failing test</a:t>
            </a:r>
          </a:p>
          <a:p>
            <a:pPr lvl="1"/>
            <a:r>
              <a:rPr lang="en-US" dirty="0" smtClean="0"/>
              <a:t>Broen at master?</a:t>
            </a:r>
          </a:p>
          <a:p>
            <a:r>
              <a:rPr lang="en-US" dirty="0" smtClean="0"/>
              <a:t>Help closing issues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How you can </a:t>
            </a:r>
            <a:r>
              <a:rPr lang="en-US" sz="5400" dirty="0" smtClean="0"/>
              <a:t>help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48" y="2057400"/>
            <a:ext cx="4746464" cy="31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2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 - What We Need Additionally?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ng-</a:t>
            </a:r>
            <a:r>
              <a:rPr lang="en-US" dirty="0" err="1" smtClean="0"/>
              <a:t>conf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www.ng-conf.org/</a:t>
            </a:r>
            <a:endParaRPr lang="en-US" dirty="0" smtClean="0"/>
          </a:p>
          <a:p>
            <a:r>
              <a:rPr lang="en-US" dirty="0" smtClean="0"/>
              <a:t>New Router Concepts</a:t>
            </a:r>
          </a:p>
          <a:p>
            <a:pPr lvl="1"/>
            <a:r>
              <a:rPr lang="en-US" dirty="0" smtClean="0">
                <a:hlinkClick r:id="rId3"/>
              </a:rPr>
              <a:t>https://www.youtube.com/watch?v=h1P_Vh4gSQY</a:t>
            </a:r>
            <a:endParaRPr lang="en-US" dirty="0" smtClean="0"/>
          </a:p>
          <a:p>
            <a:r>
              <a:rPr lang="en-US" dirty="0" smtClean="0"/>
              <a:t>TODO App</a:t>
            </a:r>
          </a:p>
          <a:p>
            <a:pPr lvl="1"/>
            <a:r>
              <a:rPr lang="en-US" dirty="0" smtClean="0">
                <a:hlinkClick r:id="rId4"/>
              </a:rPr>
              <a:t>https://github.com/davideast/ng2do</a:t>
            </a:r>
            <a:endParaRPr lang="en-US" dirty="0" smtClean="0"/>
          </a:p>
          <a:p>
            <a:r>
              <a:rPr lang="en-US" dirty="0" smtClean="0"/>
              <a:t>Victor Savkin Blog</a:t>
            </a:r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://victorsavkin.com/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3800669"/>
            <a:ext cx="3390900" cy="2595077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7213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2971800"/>
            <a:ext cx="10416328" cy="820600"/>
          </a:xfrm>
        </p:spPr>
        <p:txBody>
          <a:bodyPr/>
          <a:lstStyle/>
          <a:p>
            <a:r>
              <a:rPr lang="en-US" dirty="0" smtClean="0"/>
              <a:t>Have you ever written Angular?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2819400"/>
            <a:ext cx="8938472" cy="820600"/>
          </a:xfrm>
        </p:spPr>
        <p:txBody>
          <a:bodyPr/>
          <a:lstStyle/>
          <a:p>
            <a:r>
              <a:rPr lang="en-US" dirty="0" smtClean="0"/>
              <a:t>Angular 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3621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5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Autofit/>
          </a:bodyPr>
          <a:lstStyle/>
          <a:p>
            <a:r>
              <a:rPr lang="en-US" sz="5400" dirty="0" smtClean="0"/>
              <a:t>Angular 2</a:t>
            </a:r>
            <a:endParaRPr lang="en-US" sz="5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5272548"/>
            <a:ext cx="6172200" cy="1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144" y="1465400"/>
            <a:ext cx="8938472" cy="820600"/>
          </a:xfrm>
        </p:spPr>
        <p:txBody>
          <a:bodyPr/>
          <a:lstStyle/>
          <a:p>
            <a:r>
              <a:rPr lang="en-US" dirty="0" smtClean="0"/>
              <a:t>Let's start with Angular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0" y="24384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53" y="1465400"/>
            <a:ext cx="8938472" cy="820600"/>
          </a:xfrm>
        </p:spPr>
        <p:txBody>
          <a:bodyPr/>
          <a:lstStyle/>
          <a:p>
            <a:r>
              <a:rPr lang="en-US" dirty="0" smtClean="0"/>
              <a:t>Angular 1 is not dead!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66" y="2489836"/>
            <a:ext cx="5637846" cy="3758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389200"/>
            <a:ext cx="8938472" cy="820600"/>
          </a:xfrm>
        </p:spPr>
        <p:txBody>
          <a:bodyPr/>
          <a:lstStyle/>
          <a:p>
            <a:r>
              <a:rPr lang="en-US" dirty="0" smtClean="0"/>
              <a:t>Angular 1 vs Angular 2 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97339" y="5731895"/>
            <a:ext cx="5181600" cy="719034"/>
          </a:xfrm>
        </p:spPr>
        <p:txBody>
          <a:bodyPr/>
          <a:lstStyle/>
          <a:p>
            <a:r>
              <a:rPr lang="en-US" dirty="0" smtClean="0"/>
              <a:t>angularjs.org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64" y="2590802"/>
            <a:ext cx="5421307" cy="2760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590800"/>
            <a:ext cx="4855455" cy="2760095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6116717" y="5739646"/>
            <a:ext cx="5181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angular.io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9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2239913"/>
            <a:ext cx="8938472" cy="820600"/>
          </a:xfrm>
        </p:spPr>
        <p:txBody>
          <a:bodyPr/>
          <a:lstStyle/>
          <a:p>
            <a:r>
              <a:rPr lang="en-US" dirty="0" smtClean="0"/>
              <a:t>Angular 1.3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3244616"/>
            <a:ext cx="8938472" cy="2165584"/>
          </a:xfrm>
        </p:spPr>
        <p:txBody>
          <a:bodyPr/>
          <a:lstStyle/>
          <a:p>
            <a:r>
              <a:rPr lang="en-US" dirty="0" smtClean="0"/>
              <a:t>Patch releases</a:t>
            </a:r>
          </a:p>
          <a:p>
            <a:r>
              <a:rPr lang="en-US" dirty="0" smtClean="0"/>
              <a:t>Bug fixes</a:t>
            </a:r>
          </a:p>
          <a:p>
            <a:r>
              <a:rPr lang="en-US" dirty="0" smtClean="0"/>
              <a:t>Small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5947216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973838"/>
            <a:ext cx="8938472" cy="820600"/>
          </a:xfrm>
        </p:spPr>
        <p:txBody>
          <a:bodyPr/>
          <a:lstStyle/>
          <a:p>
            <a:r>
              <a:rPr lang="en-US" dirty="0" smtClean="0"/>
              <a:t>Angular 1.4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84" y="2978541"/>
            <a:ext cx="10873528" cy="2888859"/>
          </a:xfrm>
        </p:spPr>
        <p:txBody>
          <a:bodyPr/>
          <a:lstStyle/>
          <a:p>
            <a:r>
              <a:rPr lang="en-US" dirty="0" smtClean="0"/>
              <a:t>New Router</a:t>
            </a:r>
          </a:p>
          <a:p>
            <a:r>
              <a:rPr lang="en-US" dirty="0" smtClean="0"/>
              <a:t>Internationalization</a:t>
            </a:r>
          </a:p>
          <a:p>
            <a:r>
              <a:rPr lang="en-US" dirty="0" smtClean="0"/>
              <a:t>ng-animate, ng-messages</a:t>
            </a:r>
            <a:r>
              <a:rPr lang="en-US" dirty="0" smtClean="0"/>
              <a:t>, </a:t>
            </a:r>
            <a:r>
              <a:rPr lang="en-US" dirty="0" smtClean="0"/>
              <a:t>ng-cookies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5943600"/>
            <a:ext cx="3298222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1448</Words>
  <Application>Microsoft Office PowerPoint</Application>
  <PresentationFormat>Custom</PresentationFormat>
  <Paragraphs>307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Angular 2</vt:lpstr>
      <vt:lpstr>Table of Contents</vt:lpstr>
      <vt:lpstr>Who am I?</vt:lpstr>
      <vt:lpstr>Have you ever written Angular?</vt:lpstr>
      <vt:lpstr>Let's start with Angular 1</vt:lpstr>
      <vt:lpstr>Angular 1 is not dead!</vt:lpstr>
      <vt:lpstr>Angular 1 vs Angular 2 sites</vt:lpstr>
      <vt:lpstr>Angular 1.3</vt:lpstr>
      <vt:lpstr>Angular 1.4</vt:lpstr>
      <vt:lpstr>New Router</vt:lpstr>
      <vt:lpstr>Angular 1.4 – Performance boost</vt:lpstr>
      <vt:lpstr>Upgrade to 1.4 is very easy</vt:lpstr>
      <vt:lpstr>Angular 1.5</vt:lpstr>
      <vt:lpstr>PowerPoint Presentation</vt:lpstr>
      <vt:lpstr>Angular 1 New Features</vt:lpstr>
      <vt:lpstr>Use new router  Use ES6 modules  Use ES6 in general</vt:lpstr>
      <vt:lpstr>Release Angular 1 until you are using it</vt:lpstr>
      <vt:lpstr>Why Angular 2.0?</vt:lpstr>
      <vt:lpstr>Angular 2 Themes</vt:lpstr>
      <vt:lpstr>Angular 2 – Data Binding</vt:lpstr>
      <vt:lpstr>Angular 2 – Event Binding</vt:lpstr>
      <vt:lpstr>Angular - Reference</vt:lpstr>
      <vt:lpstr>Angular 1 - Typos</vt:lpstr>
      <vt:lpstr>Angular 1 - Typos</vt:lpstr>
      <vt:lpstr>Angular 2 immediately Typo Errors</vt:lpstr>
      <vt:lpstr>Angular 1 ?= Angular 2</vt:lpstr>
      <vt:lpstr>New in Angular 2</vt:lpstr>
      <vt:lpstr>Differences between components</vt:lpstr>
      <vt:lpstr>Directives</vt:lpstr>
      <vt:lpstr>Microsyntax Templates</vt:lpstr>
      <vt:lpstr>AtScript</vt:lpstr>
      <vt:lpstr>AtScript</vt:lpstr>
      <vt:lpstr>AtScript is TypeScript</vt:lpstr>
      <vt:lpstr>Traceur</vt:lpstr>
      <vt:lpstr>Angular 2 Loves Standards</vt:lpstr>
      <vt:lpstr>When Angular 2 ships?</vt:lpstr>
      <vt:lpstr>PowerPoint Presentation</vt:lpstr>
      <vt:lpstr>How you can help</vt:lpstr>
      <vt:lpstr>Resources - What We Need Additionally? </vt:lpstr>
      <vt:lpstr>Angular 2</vt:lpstr>
      <vt:lpstr>Angular 2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2015-03-21T12:05:59Z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